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51"/>
  </p:notesMasterIdLst>
  <p:sldIdLst>
    <p:sldId id="256" r:id="rId2"/>
    <p:sldId id="257" r:id="rId3"/>
    <p:sldId id="303" r:id="rId4"/>
    <p:sldId id="258" r:id="rId5"/>
    <p:sldId id="259" r:id="rId6"/>
    <p:sldId id="260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4" r:id="rId36"/>
    <p:sldId id="300" r:id="rId37"/>
    <p:sldId id="293" r:id="rId38"/>
    <p:sldId id="298" r:id="rId39"/>
    <p:sldId id="295" r:id="rId40"/>
    <p:sldId id="301" r:id="rId41"/>
    <p:sldId id="296" r:id="rId42"/>
    <p:sldId id="302" r:id="rId43"/>
    <p:sldId id="304" r:id="rId44"/>
    <p:sldId id="297" r:id="rId45"/>
    <p:sldId id="291" r:id="rId46"/>
    <p:sldId id="305" r:id="rId47"/>
    <p:sldId id="292" r:id="rId48"/>
    <p:sldId id="307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11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31/7/21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lab.cs.ucla.edu/wiki/files/shannon1949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amm/Basic-Image-Encryptor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biography.com/scientist/alan-tu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kitties.co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filippo.io/the-ecb-penguin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nicode.org/emoji/charts/full-emoji-list.html#1f60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CIS1003 Introduction to Cybersecurity</a:t>
            </a:r>
            <a:br>
              <a:rPr lang="en-US" sz="4800" dirty="0"/>
            </a:br>
            <a:r>
              <a:rPr lang="en-US" sz="4800" dirty="0"/>
              <a:t>[3]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Polyalphabetic Cipher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Substitution cipher using multiple substitution alphabets</a:t>
            </a:r>
          </a:p>
          <a:p>
            <a:r>
              <a:rPr lang="en-AU" b="1" dirty="0"/>
              <a:t>Vigenère cipher was invented by </a:t>
            </a:r>
            <a:r>
              <a:rPr lang="en-AU" b="1" dirty="0" err="1"/>
              <a:t>Giovan</a:t>
            </a:r>
            <a:r>
              <a:rPr lang="en-AU" b="1" dirty="0"/>
              <a:t> Battista </a:t>
            </a:r>
            <a:r>
              <a:rPr lang="en-AU" b="1" dirty="0" err="1"/>
              <a:t>Bellaso</a:t>
            </a:r>
            <a:r>
              <a:rPr lang="en-AU" b="1" dirty="0"/>
              <a:t> in 1553 </a:t>
            </a:r>
          </a:p>
          <a:p>
            <a:pPr lvl="1"/>
            <a:r>
              <a:rPr lang="en-AU" b="1" dirty="0" err="1"/>
              <a:t>Misatributed</a:t>
            </a:r>
            <a:r>
              <a:rPr lang="en-AU" b="1" dirty="0"/>
              <a:t> to Blaise de Vigenère </a:t>
            </a:r>
          </a:p>
          <a:p>
            <a:pPr lvl="1"/>
            <a:r>
              <a:rPr lang="en-AU" b="1" dirty="0"/>
              <a:t>Works by using a repeating key word: letters are shifted by the number code of the letter in the key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CCD0F7-388E-974F-A74A-B1CAD670F2F9}"/>
              </a:ext>
            </a:extLst>
          </p:cNvPr>
          <p:cNvGraphicFramePr>
            <a:graphicFrameLocks noGrp="1"/>
          </p:cNvGraphicFramePr>
          <p:nvPr/>
        </p:nvGraphicFramePr>
        <p:xfrm>
          <a:off x="2906015" y="4316236"/>
          <a:ext cx="6369321" cy="212660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20155">
                  <a:extLst>
                    <a:ext uri="{9D8B030D-6E8A-4147-A177-3AD203B41FA5}">
                      <a16:colId xmlns:a16="http://schemas.microsoft.com/office/drawing/2014/main" val="618376123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1841944914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835015417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87848629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402401438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22796102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675465712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81448267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416876853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334287965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331523729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026879894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1950723851"/>
                    </a:ext>
                  </a:extLst>
                </a:gridCol>
              </a:tblGrid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dirty="0">
                          <a:effectLst/>
                        </a:rPr>
                        <a:t>Plaintext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H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G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F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U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026311094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Code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7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6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5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718398487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Key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S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4210192276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Shift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18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2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19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859499069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Ciphertext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J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V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Z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U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522573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83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Vigenère Table</a:t>
            </a:r>
          </a:p>
        </p:txBody>
      </p:sp>
      <p:sp>
        <p:nvSpPr>
          <p:cNvPr id="5125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Basically a series of Caesar ciphers</a:t>
            </a:r>
          </a:p>
          <a:p>
            <a:r>
              <a:rPr lang="en-AU" sz="1600" b="1" dirty="0"/>
              <a:t>To use, find the letter of the plaintext along the top row and the corresponding letter of the key on the side column and take the letter that intersects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8C371B-1FA1-1B46-8CD3-49FCC514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85399"/>
            <a:ext cx="6161183" cy="389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90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Breaking Vigenère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Because there are multiple possible ciphertext letters for each plaintext letter, frequency analysis is not possible</a:t>
            </a:r>
          </a:p>
          <a:p>
            <a:r>
              <a:rPr lang="en-AU" b="1" dirty="0"/>
              <a:t>Friedrich </a:t>
            </a:r>
            <a:r>
              <a:rPr lang="en-AU" b="1" dirty="0" err="1"/>
              <a:t>Kasiski</a:t>
            </a:r>
            <a:r>
              <a:rPr lang="en-AU" b="1" dirty="0"/>
              <a:t> (1863) developed an attack strategy:</a:t>
            </a:r>
          </a:p>
          <a:p>
            <a:pPr lvl="1"/>
            <a:r>
              <a:rPr lang="en-AU" b="1" dirty="0"/>
              <a:t>Find repeated use of the same key to estimate the key length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Plaintext:  CRYPTOISSHORTFORCRYPTOGRAPHY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Key:        ABCDABCDABCDABCDABCDABCDABCD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Ciphertext: CSASTPKVSIQUTGQUCSASTPIUAQJB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The repetitions are 16 characters apart and so the key length is 16,8,4,2 or 1 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Once you have the key length, then look at frequency analysis of the individual Caesar ciphers</a:t>
            </a:r>
          </a:p>
          <a:p>
            <a:r>
              <a:rPr lang="en-AU" b="1" dirty="0">
                <a:latin typeface="Speak Pro" panose="020B0504020101020102" pitchFamily="34" charset="0"/>
              </a:rPr>
              <a:t>Other attack strategies: Friedman’s (kappa) test, </a:t>
            </a:r>
            <a:r>
              <a:rPr lang="en-AU" b="1" dirty="0" err="1">
                <a:latin typeface="Speak Pro" panose="020B0504020101020102" pitchFamily="34" charset="0"/>
              </a:rPr>
              <a:t>Kerchoff’s</a:t>
            </a:r>
            <a:r>
              <a:rPr lang="en-AU" b="1" dirty="0">
                <a:latin typeface="Speak Pro" panose="020B0504020101020102" pitchFamily="34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43528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27220"/>
          </a:xfrm>
        </p:spPr>
        <p:txBody>
          <a:bodyPr>
            <a:normAutofit fontScale="85000" lnSpcReduction="10000"/>
          </a:bodyPr>
          <a:lstStyle/>
          <a:p>
            <a:r>
              <a:rPr lang="en-AU" b="1" dirty="0"/>
              <a:t>Longer “shift words” and shorter messages make frequency analysis more difficult and making it harder it is to crack a message</a:t>
            </a:r>
          </a:p>
          <a:p>
            <a:r>
              <a:rPr lang="en-AU" b="1" dirty="0"/>
              <a:t>A one-time pad is a list of random shifts; selected shift sequence must be longer than your message</a:t>
            </a:r>
          </a:p>
          <a:p>
            <a:r>
              <a:rPr lang="en-AU" b="1" dirty="0"/>
              <a:t>This is uncrackable , because of 2 important properties</a:t>
            </a:r>
          </a:p>
          <a:p>
            <a:pPr lvl="1"/>
            <a:r>
              <a:rPr lang="en-AU" b="1" dirty="0"/>
              <a:t>Shifts will never fall into a pattern (because pad is longer than message)</a:t>
            </a:r>
          </a:p>
          <a:p>
            <a:pPr lvl="1"/>
            <a:r>
              <a:rPr lang="en-AU" b="1" dirty="0"/>
              <a:t>Frequency distribution is uniform (because shifts are random)</a:t>
            </a:r>
          </a:p>
          <a:p>
            <a:r>
              <a:rPr lang="en-AU" b="1" dirty="0"/>
              <a:t>One-Time Pads are known as being “Perfectly Secure” as defined by Claude Shannon in 1949 (Shannon, C. (1949) Communication Theory of Secrecy Systems. Bell System Technical Journal 28) </a:t>
            </a:r>
            <a:r>
              <a:rPr lang="en-AU" b="1" dirty="0">
                <a:hlinkClick r:id="rId2"/>
              </a:rPr>
              <a:t>https://netlab.cs.ucla.edu/wiki/files/shannon1949.pdf</a:t>
            </a:r>
            <a:endParaRPr lang="en-AU" b="1" dirty="0"/>
          </a:p>
          <a:p>
            <a:pPr lvl="1"/>
            <a:r>
              <a:rPr lang="en-AU" b="1" dirty="0"/>
              <a:t>Principle is that if the key is perfectly random, the potential number of encrypted messages is the same as the number of potential keys and the number of messages</a:t>
            </a:r>
          </a:p>
          <a:p>
            <a:pPr lvl="1"/>
            <a:r>
              <a:rPr lang="en-AU" b="1" dirty="0"/>
              <a:t>However, pseudo-random keys will result in a repeating pattern of keys and so a smaller subset of encrypted messages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038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Practical limitations</a:t>
            </a:r>
          </a:p>
          <a:p>
            <a:pPr lvl="1"/>
            <a:r>
              <a:rPr lang="en-AU" b="1" dirty="0"/>
              <a:t>You need to have a large number of random keys</a:t>
            </a:r>
          </a:p>
          <a:p>
            <a:pPr lvl="1"/>
            <a:r>
              <a:rPr lang="en-AU" b="1" dirty="0"/>
              <a:t>You need to distribute these keys to the senders and receivers</a:t>
            </a:r>
          </a:p>
          <a:p>
            <a:pPr lvl="1"/>
            <a:r>
              <a:rPr lang="en-AU" b="1" dirty="0"/>
              <a:t>You need to protect them from discovery</a:t>
            </a:r>
          </a:p>
          <a:p>
            <a:r>
              <a:rPr lang="en-AU" b="1" dirty="0"/>
              <a:t>Key distribution and protection a general problem even with modern systems</a:t>
            </a:r>
          </a:p>
          <a:p>
            <a:pPr lvl="1"/>
            <a:r>
              <a:rPr lang="en-AU" b="1" dirty="0"/>
              <a:t>Public Key Infrastructure (PKI) as we will see later</a:t>
            </a:r>
          </a:p>
        </p:txBody>
      </p:sp>
    </p:spTree>
    <p:extLst>
      <p:ext uri="{BB962C8B-B14F-4D97-AF65-F5344CB8AC3E}">
        <p14:creationId xmlns:p14="http://schemas.microsoft.com/office/powerpoint/2010/main" val="4046748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AU" dirty="0"/>
              <a:t>The 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4729"/>
            <a:ext cx="5978072" cy="3340119"/>
          </a:xfrm>
        </p:spPr>
        <p:txBody>
          <a:bodyPr anchor="t">
            <a:normAutofit fontScale="62500" lnSpcReduction="20000"/>
          </a:bodyPr>
          <a:lstStyle/>
          <a:p>
            <a:r>
              <a:rPr lang="en-AU" b="1" dirty="0"/>
              <a:t>Invented by the German army at the end of WW1 and further developed during WW2</a:t>
            </a:r>
          </a:p>
          <a:p>
            <a:r>
              <a:rPr lang="en-AU" b="1" dirty="0"/>
              <a:t>Consists of a plug board that switches letters A</a:t>
            </a:r>
            <a:r>
              <a:rPr lang="en-AU" b="1" dirty="0">
                <a:sym typeface="Wingdings" pitchFamily="2" charset="2"/>
              </a:rPr>
              <a:t>F, GK, LM and a set of 3 (or more) rotors chosen from a larger set) with 26 positions on each rotor.</a:t>
            </a:r>
          </a:p>
          <a:p>
            <a:r>
              <a:rPr lang="en-AU" b="1" dirty="0">
                <a:sym typeface="Wingdings" pitchFamily="2" charset="2"/>
              </a:rPr>
              <a:t>Start by sharing </a:t>
            </a:r>
          </a:p>
          <a:p>
            <a:pPr lvl="1"/>
            <a:r>
              <a:rPr lang="en-AU" b="1" dirty="0">
                <a:sym typeface="Wingdings" pitchFamily="2" charset="2"/>
              </a:rPr>
              <a:t>Plug board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Set of rotors</a:t>
            </a:r>
          </a:p>
          <a:p>
            <a:pPr lvl="1"/>
            <a:r>
              <a:rPr lang="en-AU" b="1" dirty="0">
                <a:sym typeface="Wingdings" pitchFamily="2" charset="2"/>
              </a:rPr>
              <a:t>Ring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Initial position</a:t>
            </a:r>
          </a:p>
          <a:p>
            <a:r>
              <a:rPr lang="en-AU" b="1" dirty="0">
                <a:sym typeface="Wingdings" pitchFamily="2" charset="2"/>
              </a:rPr>
              <a:t>Each time a character is typed, the rotor turns and the characters on each rotor are added together to form the substitution</a:t>
            </a:r>
          </a:p>
          <a:p>
            <a:r>
              <a:rPr lang="en-AU" b="1" dirty="0">
                <a:sym typeface="Wingdings" pitchFamily="2" charset="2"/>
              </a:rPr>
              <a:t>Check out emulator https://www.101computing.net/enigma-machine-emulator/</a:t>
            </a:r>
          </a:p>
          <a:p>
            <a:pPr lvl="1"/>
            <a:endParaRPr lang="en-AU" b="1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9BC92A-6515-C946-A8FA-420ED8E8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945" y="1015737"/>
            <a:ext cx="3995592" cy="43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2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b="1" dirty="0"/>
              <a:t>In transposition, we change the order of characters in the ciphertext without making substitution</a:t>
            </a:r>
          </a:p>
          <a:p>
            <a:r>
              <a:rPr lang="en-AU" b="1" dirty="0"/>
              <a:t>One method:</a:t>
            </a:r>
          </a:p>
          <a:p>
            <a:r>
              <a:rPr lang="en-AU" b="1" dirty="0"/>
              <a:t>Take the message “</a:t>
            </a:r>
            <a:r>
              <a:rPr lang="en-AU" b="1" dirty="0" err="1"/>
              <a:t>nowrunalonganddontgetintomischiefimgoingout</a:t>
            </a:r>
            <a:r>
              <a:rPr lang="en-AU" b="1" dirty="0"/>
              <a:t>” </a:t>
            </a:r>
          </a:p>
          <a:p>
            <a:r>
              <a:rPr lang="en-AU" b="1" dirty="0"/>
              <a:t>We pad it with 4 </a:t>
            </a:r>
            <a:r>
              <a:rPr lang="en-AU" b="1" dirty="0" err="1"/>
              <a:t>xxxx</a:t>
            </a:r>
            <a:r>
              <a:rPr lang="en-AU" b="1" dirty="0"/>
              <a:t> and arrange as a grid: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We can now take the columns to create the ciphertext </a:t>
            </a:r>
          </a:p>
          <a:p>
            <a:pPr lvl="1"/>
            <a:r>
              <a:rPr lang="en-AU" b="1" dirty="0" err="1"/>
              <a:t>nnog</a:t>
            </a:r>
            <a:r>
              <a:rPr lang="en-AU" b="1" dirty="0"/>
              <a:t> </a:t>
            </a:r>
            <a:r>
              <a:rPr lang="en-AU" b="1" dirty="0" err="1"/>
              <a:t>odmo</a:t>
            </a:r>
            <a:r>
              <a:rPr lang="en-AU" b="1" dirty="0"/>
              <a:t> </a:t>
            </a:r>
            <a:r>
              <a:rPr lang="en-AU" b="1" dirty="0" err="1"/>
              <a:t>wdii</a:t>
            </a:r>
            <a:r>
              <a:rPr lang="en-AU" b="1" dirty="0"/>
              <a:t> </a:t>
            </a:r>
            <a:r>
              <a:rPr lang="en-AU" b="1" dirty="0" err="1"/>
              <a:t>rosh</a:t>
            </a:r>
            <a:r>
              <a:rPr lang="en-AU" b="1" dirty="0"/>
              <a:t> </a:t>
            </a:r>
            <a:r>
              <a:rPr lang="en-AU" b="1" dirty="0" err="1"/>
              <a:t>uncg</a:t>
            </a:r>
            <a:r>
              <a:rPr lang="en-AU" b="1" dirty="0"/>
              <a:t> </a:t>
            </a:r>
            <a:r>
              <a:rPr lang="en-AU" b="1" dirty="0" err="1"/>
              <a:t>ntho</a:t>
            </a:r>
            <a:r>
              <a:rPr lang="en-AU" b="1" dirty="0"/>
              <a:t> </a:t>
            </a:r>
            <a:r>
              <a:rPr lang="en-AU" b="1" dirty="0" err="1"/>
              <a:t>agiu</a:t>
            </a:r>
            <a:r>
              <a:rPr lang="en-AU" b="1" dirty="0"/>
              <a:t> leet </a:t>
            </a:r>
            <a:r>
              <a:rPr lang="en-AU" b="1" dirty="0" err="1"/>
              <a:t>otfx</a:t>
            </a:r>
            <a:r>
              <a:rPr lang="en-AU" b="1" dirty="0"/>
              <a:t> </a:t>
            </a:r>
            <a:r>
              <a:rPr lang="en-AU" b="1" dirty="0" err="1"/>
              <a:t>niix</a:t>
            </a:r>
            <a:r>
              <a:rPr lang="en-AU" b="1" dirty="0"/>
              <a:t> </a:t>
            </a:r>
            <a:r>
              <a:rPr lang="en-AU" b="1" dirty="0" err="1"/>
              <a:t>gnax</a:t>
            </a:r>
            <a:r>
              <a:rPr lang="en-AU" b="1" dirty="0"/>
              <a:t> </a:t>
            </a:r>
            <a:r>
              <a:rPr lang="en-AU" b="1" dirty="0" err="1"/>
              <a:t>atmx</a:t>
            </a:r>
            <a:endParaRPr lang="en-AU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409B2-7525-A04F-B392-A265458200F4}"/>
              </a:ext>
            </a:extLst>
          </p:cNvPr>
          <p:cNvSpPr/>
          <p:nvPr/>
        </p:nvSpPr>
        <p:spPr>
          <a:xfrm>
            <a:off x="3869932" y="36961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latin typeface="Courier" pitchFamily="2" charset="0"/>
              </a:rPr>
              <a:t>n o w r u n a l o n g a </a:t>
            </a:r>
          </a:p>
          <a:p>
            <a:r>
              <a:rPr lang="en-AU" dirty="0">
                <a:latin typeface="Courier" pitchFamily="2" charset="0"/>
              </a:rPr>
              <a:t>n d d o n t g e t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t </a:t>
            </a:r>
          </a:p>
          <a:p>
            <a:r>
              <a:rPr lang="en-AU" dirty="0">
                <a:latin typeface="Courier" pitchFamily="2" charset="0"/>
              </a:rPr>
              <a:t>o m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s c h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e f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a m </a:t>
            </a:r>
          </a:p>
          <a:p>
            <a:r>
              <a:rPr lang="en-AU" dirty="0">
                <a:latin typeface="Courier" pitchFamily="2" charset="0"/>
              </a:rPr>
              <a:t>g o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g o u t x x x x </a:t>
            </a:r>
          </a:p>
        </p:txBody>
      </p:sp>
    </p:spTree>
    <p:extLst>
      <p:ext uri="{BB962C8B-B14F-4D97-AF65-F5344CB8AC3E}">
        <p14:creationId xmlns:p14="http://schemas.microsoft.com/office/powerpoint/2010/main" val="47895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Confusion and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Claude Shannon (1945) A Mathematical Theory of Cryptography</a:t>
            </a:r>
          </a:p>
          <a:p>
            <a:r>
              <a:rPr lang="en-AU" b="1" dirty="0"/>
              <a:t>Confusion</a:t>
            </a:r>
          </a:p>
          <a:p>
            <a:pPr lvl="1"/>
            <a:r>
              <a:rPr lang="en-AU" b="1" dirty="0"/>
              <a:t>Each part of the ciphertext depends on several parts of the key </a:t>
            </a:r>
          </a:p>
          <a:p>
            <a:pPr lvl="1"/>
            <a:r>
              <a:rPr lang="en-AU" b="1" dirty="0"/>
              <a:t>Hides the relationship between ciphertext and key</a:t>
            </a:r>
          </a:p>
          <a:p>
            <a:r>
              <a:rPr lang="en-AU" b="1" dirty="0"/>
              <a:t>Diffusion</a:t>
            </a:r>
          </a:p>
          <a:p>
            <a:pPr lvl="1"/>
            <a:r>
              <a:rPr lang="en-AU" b="1" dirty="0"/>
              <a:t>Change in plain text will result in larger changes in ciphertext</a:t>
            </a:r>
          </a:p>
          <a:p>
            <a:pPr lvl="1"/>
            <a:r>
              <a:rPr lang="en-AU" b="1" dirty="0"/>
              <a:t>Hide the relationship between the ciphertext and plaintext</a:t>
            </a:r>
          </a:p>
          <a:p>
            <a:r>
              <a:rPr lang="en-AU" b="1" dirty="0"/>
              <a:t>We can achieve confusion/diffusion using a combination of substitution/transposition (permutation) and we will see how this is used in modern ciphers.</a:t>
            </a:r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5201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Text in computers are represented as ASCII (or Unicode) code </a:t>
            </a:r>
          </a:p>
          <a:p>
            <a:pPr lvl="1"/>
            <a:r>
              <a:rPr lang="en-AU" b="1" dirty="0"/>
              <a:t>Letter ‘a’ is 97 in decimal, 61 in hexadecimal and 1100001 in binary</a:t>
            </a:r>
          </a:p>
          <a:p>
            <a:r>
              <a:rPr lang="en-AU" b="1" dirty="0"/>
              <a:t>When we encrypt text on a computer we can take the key’s binary and then do logical operation using the key on the plaintext</a:t>
            </a:r>
          </a:p>
          <a:p>
            <a:r>
              <a:rPr lang="en-AU" b="1" dirty="0"/>
              <a:t>To encrypt the letter ‘a’ with the letter ‘t’ we could do an ‘AND’, ‘OR’ or ‘XOR’ operation</a:t>
            </a:r>
          </a:p>
          <a:p>
            <a:pPr lvl="1"/>
            <a:r>
              <a:rPr lang="en-AU" b="1" dirty="0"/>
              <a:t>1100001 AND 1110100 = 1100000 (hex 60 or “`”)</a:t>
            </a:r>
          </a:p>
          <a:p>
            <a:pPr lvl="1"/>
            <a:r>
              <a:rPr lang="en-AU" b="1" dirty="0"/>
              <a:t>1100001 OR   1110100 = 1110101 (hex 75 or “u”)</a:t>
            </a:r>
          </a:p>
          <a:p>
            <a:pPr lvl="1"/>
            <a:r>
              <a:rPr lang="en-AU" b="1" dirty="0"/>
              <a:t>1100001 XOR  1110100 = 0010101 (hex 15 or  non-printable character)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29439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594BF0-DEEA-A94C-AADC-A2AFA7F8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/>
          </a:bodyPr>
          <a:lstStyle/>
          <a:p>
            <a:r>
              <a:rPr lang="en-AU" b="1" dirty="0"/>
              <a:t>Using a one-time pad to encrypt on a computer is best done using an XOR operation. </a:t>
            </a:r>
          </a:p>
          <a:p>
            <a:r>
              <a:rPr lang="en-AU" b="1" dirty="0"/>
              <a:t>To see why: take an image which is represented by bits. Take a string of random bits and do an AND, OR and XOR</a:t>
            </a:r>
          </a:p>
          <a:p>
            <a:pPr lvl="1"/>
            <a:endParaRPr lang="en-A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E32C3-5DF8-634B-A962-27EC96290B50}"/>
              </a:ext>
            </a:extLst>
          </p:cNvPr>
          <p:cNvSpPr txBox="1"/>
          <p:nvPr/>
        </p:nvSpPr>
        <p:spPr>
          <a:xfrm>
            <a:off x="2548463" y="35068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763AA-1738-D84C-B66B-B941349C7EB8}"/>
              </a:ext>
            </a:extLst>
          </p:cNvPr>
          <p:cNvSpPr txBox="1"/>
          <p:nvPr/>
        </p:nvSpPr>
        <p:spPr>
          <a:xfrm>
            <a:off x="4885538" y="350348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69C43-B26A-0F45-9A64-18EEC2CD3F4B}"/>
              </a:ext>
            </a:extLst>
          </p:cNvPr>
          <p:cNvSpPr txBox="1"/>
          <p:nvPr/>
        </p:nvSpPr>
        <p:spPr>
          <a:xfrm>
            <a:off x="6993280" y="352734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277C5-4317-E842-A736-EA3182224638}"/>
              </a:ext>
            </a:extLst>
          </p:cNvPr>
          <p:cNvSpPr txBox="1"/>
          <p:nvPr/>
        </p:nvSpPr>
        <p:spPr>
          <a:xfrm>
            <a:off x="9177144" y="35273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XOR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4CEB-AB45-A843-B4D5-03C20DABEE04}"/>
              </a:ext>
            </a:extLst>
          </p:cNvPr>
          <p:cNvSpPr txBox="1"/>
          <p:nvPr/>
        </p:nvSpPr>
        <p:spPr>
          <a:xfrm>
            <a:off x="1038416" y="6094511"/>
            <a:ext cx="1089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Images courtesy of </a:t>
            </a:r>
            <a:r>
              <a:rPr lang="en-AU" sz="1400" dirty="0">
                <a:hlinkClick r:id="rId2"/>
              </a:rPr>
              <a:t>https://www.biography.com/scientist/alan-turing</a:t>
            </a:r>
            <a:r>
              <a:rPr lang="en-AU" sz="1400" dirty="0"/>
              <a:t> encryption by Alex </a:t>
            </a:r>
            <a:r>
              <a:rPr lang="en-AU" sz="1400" dirty="0" err="1"/>
              <a:t>Brown</a:t>
            </a:r>
            <a:r>
              <a:rPr lang="en-AU" sz="1400" u="sng" dirty="0" err="1">
                <a:hlinkClick r:id="rId3"/>
              </a:rPr>
              <a:t>https</a:t>
            </a:r>
            <a:r>
              <a:rPr lang="en-AU" sz="1400" u="sng" dirty="0">
                <a:hlinkClick r:id="rId3"/>
              </a:rPr>
              <a:t>://github.com/Ccamm/Basic-Image-Encryptor</a:t>
            </a:r>
            <a:endParaRPr lang="en-AU" sz="1400" dirty="0"/>
          </a:p>
        </p:txBody>
      </p:sp>
      <p:pic>
        <p:nvPicPr>
          <p:cNvPr id="9" name="Picture 8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52740030-70EC-074E-A58D-9CF71016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70" y="4060873"/>
            <a:ext cx="1809381" cy="1357288"/>
          </a:xfrm>
          <a:prstGeom prst="rect">
            <a:avLst/>
          </a:prstGeom>
        </p:spPr>
      </p:pic>
      <p:pic>
        <p:nvPicPr>
          <p:cNvPr id="11" name="Picture 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A59DFC89-1430-3645-82F7-8C7F002E0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625" y="4060873"/>
            <a:ext cx="1808375" cy="1357288"/>
          </a:xfrm>
          <a:prstGeom prst="rect">
            <a:avLst/>
          </a:prstGeom>
        </p:spPr>
      </p:pic>
      <p:pic>
        <p:nvPicPr>
          <p:cNvPr id="17" name="Picture 16" descr="A picture containing text, person, indoor, wearing&#10;&#10;Description automatically generated">
            <a:extLst>
              <a:ext uri="{FF2B5EF4-FFF2-40B4-BE49-F238E27FC236}">
                <a16:creationId xmlns:a16="http://schemas.microsoft.com/office/drawing/2014/main" id="{B4B530CA-ECA0-0848-91F7-D7539FF54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873" y="4035929"/>
            <a:ext cx="1808373" cy="1357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E27036-B7D6-2744-AC68-7FD966056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19" y="4035928"/>
            <a:ext cx="1808373" cy="13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https://www.cryptokitties.co/</a:t>
            </a:r>
            <a:endParaRPr lang="en-US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An example of a Non-Fungible Token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Each digital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CryptoKitty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is owned by a user validated on the Ethereum blockchain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F330AF7-C6F2-0F4E-A5A7-849725C63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753758"/>
            <a:ext cx="6161183" cy="5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If we look at outcomes for AND, OR and XOR of 2 binary bits, OR and AND have a higher chance of leaving things unchanged in the cipher text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53CE66-6AEF-0F45-9CCC-E00368AD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870870"/>
              </p:ext>
            </p:extLst>
          </p:nvPr>
        </p:nvGraphicFramePr>
        <p:xfrm>
          <a:off x="1417851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2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0D9EC1-2BA3-0C44-8683-83F875DEF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90019"/>
              </p:ext>
            </p:extLst>
          </p:nvPr>
        </p:nvGraphicFramePr>
        <p:xfrm>
          <a:off x="3794837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6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09184B8-135D-6746-9ABF-5FE6589ED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70631"/>
              </p:ext>
            </p:extLst>
          </p:nvPr>
        </p:nvGraphicFramePr>
        <p:xfrm>
          <a:off x="6171823" y="3814406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2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54F089-98B8-D542-BFC5-4C957BD58E6C}"/>
              </a:ext>
            </a:extLst>
          </p:cNvPr>
          <p:cNvSpPr txBox="1"/>
          <p:nvPr/>
        </p:nvSpPr>
        <p:spPr>
          <a:xfrm>
            <a:off x="1417851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  P(p) = 0.75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6F720-0850-0C46-9395-D33C73BFACC1}"/>
              </a:ext>
            </a:extLst>
          </p:cNvPr>
          <p:cNvSpPr txBox="1"/>
          <p:nvPr/>
        </p:nvSpPr>
        <p:spPr>
          <a:xfrm>
            <a:off x="3794837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  P(p) = 0.75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7599A-728E-B542-A8C2-7511EA0F7D3C}"/>
              </a:ext>
            </a:extLst>
          </p:cNvPr>
          <p:cNvSpPr txBox="1"/>
          <p:nvPr/>
        </p:nvSpPr>
        <p:spPr>
          <a:xfrm>
            <a:off x="6171823" y="3244334"/>
            <a:ext cx="28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XOR  P(p) = 0.5</a:t>
            </a:r>
          </a:p>
        </p:txBody>
      </p:sp>
    </p:spTree>
    <p:extLst>
      <p:ext uri="{BB962C8B-B14F-4D97-AF65-F5344CB8AC3E}">
        <p14:creationId xmlns:p14="http://schemas.microsoft.com/office/powerpoint/2010/main" val="169617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Cryptography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Two types of encryption used:</a:t>
            </a:r>
          </a:p>
          <a:p>
            <a:pPr lvl="1"/>
            <a:r>
              <a:rPr lang="en-AU" b="1" dirty="0"/>
              <a:t>Symmetric key cryptography: Both parties share the same single key</a:t>
            </a:r>
          </a:p>
          <a:p>
            <a:pPr lvl="1"/>
            <a:r>
              <a:rPr lang="en-AU" b="1" dirty="0"/>
              <a:t>Asymmetric key cryptography: Each party has 2 keys: public key and private key</a:t>
            </a:r>
          </a:p>
          <a:p>
            <a:r>
              <a:rPr lang="en-AU" b="1" dirty="0"/>
              <a:t>Both types or encryption are used for different purposes and have different benefits and drawbacks</a:t>
            </a:r>
          </a:p>
          <a:p>
            <a:r>
              <a:rPr lang="en-AU" b="1" dirty="0"/>
              <a:t>In addition to the above, there are other cryptographic functions that do not require a key e.g. Hash functions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338250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Symmetric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Modern (digital) ciphers arose with the need for encryption in digital systems</a:t>
            </a:r>
          </a:p>
          <a:p>
            <a:r>
              <a:rPr lang="en-AU" b="1" dirty="0"/>
              <a:t>Of two types: Block and Stream which differ in how the plaintext is handled</a:t>
            </a:r>
          </a:p>
          <a:p>
            <a:pPr lvl="1"/>
            <a:r>
              <a:rPr lang="en-AU" b="1" dirty="0"/>
              <a:t>Block ciphers take chunks of the plaintext and manipulates them to encrypt</a:t>
            </a:r>
          </a:p>
          <a:p>
            <a:pPr lvl="1"/>
            <a:r>
              <a:rPr lang="en-AU" b="1" dirty="0"/>
              <a:t>Stream ciphers encrypts data as a stream of bytes</a:t>
            </a:r>
          </a:p>
          <a:p>
            <a:r>
              <a:rPr lang="en-AU" b="1" dirty="0"/>
              <a:t>Data Encryption Standard (DES) becomes first US national standard algorithm in 1976</a:t>
            </a:r>
          </a:p>
          <a:p>
            <a:r>
              <a:rPr lang="en-AU" b="1" dirty="0"/>
              <a:t>Invented by IBM and originally called Lucifer which was based on Feistel cipher</a:t>
            </a:r>
          </a:p>
          <a:p>
            <a:r>
              <a:rPr lang="en-AU" b="1" dirty="0"/>
              <a:t>Mired in some controversy because of the involvement of the US National Security Agency (NSA) in the design and decision about the key length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332339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b="1" dirty="0"/>
              <a:t>Block length is 64 bits</a:t>
            </a:r>
          </a:p>
          <a:p>
            <a:r>
              <a:rPr lang="en-AU" b="1" dirty="0"/>
              <a:t>Key length is 56 bits (64 bits with 8 bits as parity)</a:t>
            </a:r>
          </a:p>
          <a:p>
            <a:r>
              <a:rPr lang="en-AU" b="1" dirty="0"/>
              <a:t>The process for encryption involves:</a:t>
            </a:r>
          </a:p>
          <a:p>
            <a:pPr lvl="1"/>
            <a:r>
              <a:rPr lang="en-AU" b="1" dirty="0"/>
              <a:t>Key schedule</a:t>
            </a:r>
          </a:p>
          <a:p>
            <a:pPr lvl="2"/>
            <a:r>
              <a:rPr lang="en-AU" b="1" dirty="0"/>
              <a:t>Subkeys are generated from the key for 16 rounds of application to the plaintext</a:t>
            </a:r>
          </a:p>
          <a:p>
            <a:pPr lvl="1"/>
            <a:r>
              <a:rPr lang="en-AU" b="1" dirty="0"/>
              <a:t>Permutations (diffusion) by initial expansion through duplication and mixing outputs at the end of each round</a:t>
            </a:r>
          </a:p>
          <a:p>
            <a:pPr lvl="1"/>
            <a:r>
              <a:rPr lang="en-AU" b="1" dirty="0"/>
              <a:t>Substitutions: using S-boxes which are lookup tables that take 6 input bits and output 4 output bits</a:t>
            </a:r>
          </a:p>
          <a:p>
            <a:r>
              <a:rPr lang="en-AU" b="1" dirty="0"/>
              <a:t>Not overly important to know the details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1390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(and other block ciphers)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b="1" dirty="0"/>
              <a:t>The previous description details how a single block of plaintext is encrypted but what about a sequence of blocks?</a:t>
            </a:r>
          </a:p>
          <a:p>
            <a:r>
              <a:rPr lang="en-AU" b="1" dirty="0"/>
              <a:t>Some take an Initialisation Vector (IV) which is a </a:t>
            </a:r>
          </a:p>
          <a:p>
            <a:r>
              <a:rPr lang="en-AU" b="1" dirty="0"/>
              <a:t>Different modes of encrypting a sequence of blocks:</a:t>
            </a:r>
          </a:p>
          <a:p>
            <a:pPr lvl="1"/>
            <a:r>
              <a:rPr lang="en-AU" b="1" dirty="0"/>
              <a:t>ECB (Electronic Codebook): Each block is encrypted independently</a:t>
            </a:r>
          </a:p>
          <a:p>
            <a:pPr lvl="1"/>
            <a:r>
              <a:rPr lang="en-AU" b="1" dirty="0"/>
              <a:t>CBC (Cipher Block Chaining) Each encrypted block is </a:t>
            </a:r>
            <a:r>
              <a:rPr lang="en-AU" b="1" dirty="0" err="1"/>
              <a:t>XOR’d</a:t>
            </a:r>
            <a:r>
              <a:rPr lang="en-AU" b="1" dirty="0"/>
              <a:t> with the next block. Start with the IV</a:t>
            </a:r>
          </a:p>
          <a:p>
            <a:pPr lvl="1"/>
            <a:r>
              <a:rPr lang="en-AU" b="1" dirty="0"/>
              <a:t>CFB (Cipher Feedback) Same mechanism as CBC but operates as a stream of real time data</a:t>
            </a:r>
          </a:p>
          <a:p>
            <a:pPr lvl="1"/>
            <a:r>
              <a:rPr lang="en-AU" b="1" dirty="0"/>
              <a:t>OFB (Output Feedback) Same as CFB but uses the IV and encrypted versions of the IV as input to successive blocks</a:t>
            </a:r>
          </a:p>
          <a:p>
            <a:pPr lvl="1"/>
            <a:r>
              <a:rPr lang="en-AU" b="1" dirty="0"/>
              <a:t>CTR (Counter) Same as OFB but uses a simple counter to alter seed input to each encryption</a:t>
            </a:r>
          </a:p>
          <a:p>
            <a:pPr lvl="1"/>
            <a:endParaRPr lang="en-AU" b="1" dirty="0"/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95129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ECB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ECB (Electronic Codebook): Each block is encrypted independently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7C7A8D-9496-C244-B480-0C263E98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394174"/>
            <a:ext cx="6161183" cy="20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85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CBC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CBC (Cipher Block Chaining) Each encrypted block is </a:t>
            </a:r>
            <a:r>
              <a:rPr lang="en-AU" sz="1800" b="1" dirty="0" err="1"/>
              <a:t>XOR’d</a:t>
            </a:r>
            <a:r>
              <a:rPr lang="en-AU" sz="1800" b="1" dirty="0"/>
              <a:t> with the next block. Start with the IV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9124C87-1748-994D-B8A6-88AFD34FF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4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CFB (Cipher Feedback) Same mechanism as CBC but operates as a stream of real time data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D94FB1-E984-C54B-9D9F-7F45AA39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75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OFB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OFB (Output Feedback) Same as CFB but uses the IV and encrypted versions of the IV as input to successive blocks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D2C059E-F774-A641-8452-46AD4620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09577"/>
            <a:ext cx="6161183" cy="20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59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CTR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CTR (Counter) Same as OFB but uses a simple counter to alter seed input to each encryption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78D27F0-BEEE-2645-87B1-C6CBAB2C6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401875"/>
            <a:ext cx="6161183" cy="20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B60C599D-0BDA-43D0-8F18-18BD6B32B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6" r="32010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3200" dirty="0"/>
              <a:t>3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AU" sz="1800" b="1" dirty="0">
                <a:latin typeface="Speak Pro" panose="020B0504020101020102" pitchFamily="34" charset="0"/>
              </a:rPr>
              <a:t>Understand how cryptography is a control for confidentiality and integrity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Achieving encryption through confusion and diffusion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Managing keys for symmetric and asymmetric cryptography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53001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ECB leaks information ECB Tux Penguin. This is because the same plaintext block will generate the same ciphertext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D14056-CF61-3A44-BA47-5CB39F74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256" y="2875405"/>
            <a:ext cx="2489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7984E6-08A5-394D-9DE2-71A7A31C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151" y="2786607"/>
            <a:ext cx="232854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76064-96C5-5040-A569-B75C6099308E}"/>
              </a:ext>
            </a:extLst>
          </p:cNvPr>
          <p:cNvSpPr txBox="1"/>
          <p:nvPr/>
        </p:nvSpPr>
        <p:spPr>
          <a:xfrm>
            <a:off x="1304691" y="6015092"/>
            <a:ext cx="996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ECB penguin Filippo </a:t>
            </a:r>
            <a:r>
              <a:rPr lang="en-AU" sz="1400" dirty="0" err="1"/>
              <a:t>Valsorda</a:t>
            </a:r>
            <a:r>
              <a:rPr lang="en-AU" sz="1400" dirty="0"/>
              <a:t> (</a:t>
            </a:r>
            <a:r>
              <a:rPr lang="en-AU" sz="1400" dirty="0">
                <a:hlinkClick r:id="rId4"/>
              </a:rPr>
              <a:t>https://blog.filippo.io/the-ecb-penguin/</a:t>
            </a:r>
            <a:r>
              <a:rPr lang="en-AU" sz="1400" dirty="0"/>
              <a:t>) Original image Wikipedia https://</a:t>
            </a:r>
            <a:r>
              <a:rPr lang="en-AU" sz="1400" dirty="0" err="1"/>
              <a:t>commons.wikimedia.org</a:t>
            </a:r>
            <a:r>
              <a:rPr lang="en-AU" sz="1400" dirty="0"/>
              <a:t>/wiki/</a:t>
            </a:r>
            <a:r>
              <a:rPr lang="en-AU" sz="1400" dirty="0" err="1"/>
              <a:t>File:Tux.jpg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768586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CBC  and CFB mode propagates errors and this will corrupt attempts to decrypt</a:t>
            </a:r>
          </a:p>
          <a:p>
            <a:r>
              <a:rPr lang="en-AU" b="1" dirty="0"/>
              <a:t>OFB does not propagate errors in blocks</a:t>
            </a:r>
          </a:p>
          <a:p>
            <a:r>
              <a:rPr lang="en-AU" b="1" dirty="0"/>
              <a:t>ECB and CTR can be parallelized and so are fast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8620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is broken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The DES key length became a liability and DES was cracked by brute force in 1997</a:t>
            </a:r>
          </a:p>
          <a:p>
            <a:r>
              <a:rPr lang="en-AU" b="1" dirty="0">
                <a:effectLst/>
              </a:rPr>
              <a:t>Brute forcing by going through all possible keys takes at most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attempts</a:t>
            </a:r>
          </a:p>
          <a:p>
            <a:r>
              <a:rPr lang="en-AU" b="1" dirty="0">
                <a:effectLst/>
              </a:rPr>
              <a:t>Using a Nvidia 3090 GPU you could to this in about 166 days</a:t>
            </a:r>
          </a:p>
          <a:p>
            <a:r>
              <a:rPr lang="en-AU" b="1" dirty="0">
                <a:effectLst/>
              </a:rPr>
              <a:t>You can parallelise it with more GPUs and do it faster</a:t>
            </a:r>
          </a:p>
          <a:p>
            <a:pPr lvl="1"/>
            <a:r>
              <a:rPr lang="en-AU" b="1" dirty="0">
                <a:effectLst/>
              </a:rPr>
              <a:t>1997: DESCHALL Project (parallel computing) -&gt; 96 days </a:t>
            </a:r>
          </a:p>
          <a:p>
            <a:pPr lvl="1"/>
            <a:r>
              <a:rPr lang="en-AU" b="1" dirty="0">
                <a:effectLst/>
              </a:rPr>
              <a:t>1998: EFF’s DES cracker -&gt; 56 hours </a:t>
            </a:r>
          </a:p>
          <a:p>
            <a:pPr lvl="1"/>
            <a:r>
              <a:rPr lang="en-AU" b="1" dirty="0">
                <a:effectLst/>
              </a:rPr>
              <a:t>2006 COPACOBANA FPGA hardware – around 6.4 days</a:t>
            </a:r>
          </a:p>
          <a:p>
            <a:pPr lvl="1"/>
            <a:r>
              <a:rPr lang="en-AU" b="1" dirty="0">
                <a:effectLst/>
              </a:rPr>
              <a:t>2017: chosen-plaintext attack with rainbow table of all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ciphertext -&gt; 25 seconds! </a:t>
            </a:r>
          </a:p>
          <a:p>
            <a:pPr lvl="1"/>
            <a:r>
              <a:rPr lang="en-AU" b="1" dirty="0">
                <a:effectLst/>
              </a:rPr>
              <a:t>Just using a large GPU machine on AWS and </a:t>
            </a:r>
            <a:r>
              <a:rPr lang="en-AU" b="1" dirty="0" err="1">
                <a:effectLst/>
              </a:rPr>
              <a:t>hashcat</a:t>
            </a:r>
            <a:r>
              <a:rPr lang="en-AU" b="1" dirty="0">
                <a:effectLst/>
              </a:rPr>
              <a:t> would do DES in about a day.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8137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3840"/>
            <a:ext cx="10353762" cy="1257300"/>
          </a:xfrm>
        </p:spPr>
        <p:txBody>
          <a:bodyPr/>
          <a:lstStyle/>
          <a:p>
            <a:r>
              <a:rPr lang="en-AU" dirty="0"/>
              <a:t>3DES and 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1140"/>
            <a:ext cx="10353762" cy="4747260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/>
              <a:t>The solution to DES was to do it 3 times in a row and this became 3DES (Triple DES)</a:t>
            </a:r>
          </a:p>
          <a:p>
            <a:r>
              <a:rPr lang="en-AU" b="1" dirty="0"/>
              <a:t>Don’t do 2DES (Double DES) because it is vulnerable to a meet-in-the-middle attack</a:t>
            </a:r>
          </a:p>
          <a:p>
            <a:pPr lvl="1"/>
            <a:r>
              <a:rPr lang="en-AU" b="1" dirty="0"/>
              <a:t>Won’t go through details but it makes it not much better than DES</a:t>
            </a:r>
          </a:p>
          <a:p>
            <a:r>
              <a:rPr lang="en-AU" b="1" dirty="0" err="1"/>
              <a:t>Varients</a:t>
            </a:r>
            <a:r>
              <a:rPr lang="en-AU" b="1" dirty="0"/>
              <a:t> of 3DES depending on number of keys used and whether you use 3 encryptions (EEE) or encryption, decryption, encryption (EDE)</a:t>
            </a:r>
          </a:p>
          <a:p>
            <a:r>
              <a:rPr lang="en-AU" b="1" dirty="0"/>
              <a:t>In the meantime, Advanced Encryption Standard adopted by US NIST in 2000. Based on the Rijndael scheme.</a:t>
            </a:r>
          </a:p>
          <a:p>
            <a:pPr lvl="1"/>
            <a:r>
              <a:rPr lang="en-AU" sz="2100" b="1" dirty="0"/>
              <a:t>128 bit block length</a:t>
            </a:r>
          </a:p>
          <a:p>
            <a:pPr lvl="1"/>
            <a:r>
              <a:rPr lang="en-AU" sz="2100" b="1" dirty="0"/>
              <a:t>Keys of </a:t>
            </a:r>
          </a:p>
          <a:p>
            <a:pPr lvl="2"/>
            <a:r>
              <a:rPr lang="en-AU" sz="2100" b="1" dirty="0"/>
              <a:t>128 bits with 10 rounds of encryption</a:t>
            </a:r>
          </a:p>
          <a:p>
            <a:pPr lvl="2"/>
            <a:r>
              <a:rPr lang="en-AU" sz="2100" b="1" dirty="0"/>
              <a:t>192 bits with 12 rounds of encryption</a:t>
            </a:r>
          </a:p>
          <a:p>
            <a:pPr lvl="2"/>
            <a:r>
              <a:rPr lang="en-AU" sz="2100" b="1" dirty="0"/>
              <a:t>256 bits with 14 rounds of encryption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5985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1874 William Stanley Jevons wrote in The Principles of Science:</a:t>
            </a:r>
          </a:p>
          <a:p>
            <a:pPr marL="457200" lvl="1" indent="0">
              <a:buNone/>
            </a:pPr>
            <a:r>
              <a:rPr lang="en-US" b="1" dirty="0"/>
              <a:t>“Can the reader say what two numbers multiplied together will produce the number 8616460799? I think it unlikely that anyone but myself will ever know.”</a:t>
            </a:r>
          </a:p>
          <a:p>
            <a:r>
              <a:rPr lang="en-US" b="1" dirty="0"/>
              <a:t>Illustrates a principle that </a:t>
            </a:r>
            <a:r>
              <a:rPr lang="en-US" b="1" dirty="0" err="1"/>
              <a:t>factorisation</a:t>
            </a:r>
            <a:r>
              <a:rPr lang="en-US" b="1" dirty="0"/>
              <a:t> is hard but the factors are 89681, 96079</a:t>
            </a:r>
          </a:p>
          <a:p>
            <a:r>
              <a:rPr lang="en-US" b="1" dirty="0"/>
              <a:t>In 1977,  MIT researchers Ron Rivest, Adi Shamir and Leonard Adleman came up with RSA</a:t>
            </a:r>
          </a:p>
          <a:p>
            <a:r>
              <a:rPr lang="en-US" b="1" dirty="0"/>
              <a:t>Key Generation: Create a public and private key. Public key is shared, private key is kept secret</a:t>
            </a:r>
          </a:p>
          <a:p>
            <a:r>
              <a:rPr lang="en-US" b="1" dirty="0"/>
              <a:t>Encryption: Encrypt a message to someone with their public key</a:t>
            </a:r>
          </a:p>
          <a:p>
            <a:r>
              <a:rPr lang="en-US" b="1" dirty="0"/>
              <a:t>Decryption: Decrypt a message with the private key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9165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2160031"/>
            <a:ext cx="10353762" cy="4381500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5DDB3-E553-6F4A-A0E2-CD8137ED01CE}"/>
              </a:ext>
            </a:extLst>
          </p:cNvPr>
          <p:cNvSpPr txBox="1"/>
          <p:nvPr/>
        </p:nvSpPr>
        <p:spPr>
          <a:xfrm>
            <a:off x="2844574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7" name="Graphic 6" descr="Key outline">
            <a:extLst>
              <a:ext uri="{FF2B5EF4-FFF2-40B4-BE49-F238E27FC236}">
                <a16:creationId xmlns:a16="http://schemas.microsoft.com/office/drawing/2014/main" id="{C71251D2-DAF3-DB41-B199-EB6B168D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6439" y="2520516"/>
            <a:ext cx="914400" cy="91440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0E983205-672D-F141-8993-7D2135B93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017" y="370891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7F36C6-652C-3149-9D3B-D8ADD0EF9A0B}"/>
              </a:ext>
            </a:extLst>
          </p:cNvPr>
          <p:cNvGrpSpPr/>
          <p:nvPr/>
        </p:nvGrpSpPr>
        <p:grpSpPr>
          <a:xfrm>
            <a:off x="5602807" y="3708915"/>
            <a:ext cx="997033" cy="1158823"/>
            <a:chOff x="5633476" y="2971800"/>
            <a:chExt cx="997033" cy="1158823"/>
          </a:xfrm>
        </p:grpSpPr>
        <p:pic>
          <p:nvPicPr>
            <p:cNvPr id="11" name="Graphic 10" descr="Lock outline">
              <a:extLst>
                <a:ext uri="{FF2B5EF4-FFF2-40B4-BE49-F238E27FC236}">
                  <a16:creationId xmlns:a16="http://schemas.microsoft.com/office/drawing/2014/main" id="{FA03A942-2AA9-5C4E-81D7-790D102B5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12" name="Graphic 11" descr="Document with solid fill">
              <a:extLst>
                <a:ext uri="{FF2B5EF4-FFF2-40B4-BE49-F238E27FC236}">
                  <a16:creationId xmlns:a16="http://schemas.microsoft.com/office/drawing/2014/main" id="{615ADDE4-659C-A74C-AAC4-D533172A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146CEA-0764-8C4C-B63A-3C9476664A33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179417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2B30CB-FC36-1D4F-AC7F-664FC71392C0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3813639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D9EA37-B136-CD42-89D2-7E17C60035A9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782705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F1C3B2-AA38-0C42-929E-F1303056F1CA}"/>
              </a:ext>
            </a:extLst>
          </p:cNvPr>
          <p:cNvSpPr txBox="1"/>
          <p:nvPr/>
        </p:nvSpPr>
        <p:spPr>
          <a:xfrm>
            <a:off x="3189958" y="2252268"/>
            <a:ext cx="16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Public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15C108-9055-964A-87F8-232A0228A4E2}"/>
              </a:ext>
            </a:extLst>
          </p:cNvPr>
          <p:cNvSpPr txBox="1"/>
          <p:nvPr/>
        </p:nvSpPr>
        <p:spPr>
          <a:xfrm>
            <a:off x="1278013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A7E12A-9634-EF48-8152-4DE542848C41}"/>
              </a:ext>
            </a:extLst>
          </p:cNvPr>
          <p:cNvSpPr txBox="1"/>
          <p:nvPr/>
        </p:nvSpPr>
        <p:spPr>
          <a:xfrm>
            <a:off x="5570949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5D2F6-FD59-BB4A-9104-C6F6F95075D4}"/>
              </a:ext>
            </a:extLst>
          </p:cNvPr>
          <p:cNvSpPr txBox="1"/>
          <p:nvPr/>
        </p:nvSpPr>
        <p:spPr>
          <a:xfrm>
            <a:off x="7117276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26" name="Graphic 25" descr="Key outline">
            <a:extLst>
              <a:ext uri="{FF2B5EF4-FFF2-40B4-BE49-F238E27FC236}">
                <a16:creationId xmlns:a16="http://schemas.microsoft.com/office/drawing/2014/main" id="{50BA4E7C-5142-4E40-A1B5-4D832880D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4319" y="251460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6D4264-B07D-5D46-8672-6C915B9AD970}"/>
              </a:ext>
            </a:extLst>
          </p:cNvPr>
          <p:cNvSpPr txBox="1"/>
          <p:nvPr/>
        </p:nvSpPr>
        <p:spPr>
          <a:xfrm>
            <a:off x="7457838" y="2246352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Private Key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786D77-8158-1743-A829-105FD8FD44C1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8081519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BEAAD0-A23E-E94C-BA3D-F7847F496AFE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6517207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BA6C7E-0428-6346-80CE-52897CA6B91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055407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8265CF20-F0E5-5C46-B14A-FBB42159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0597" y="3722131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5F64CA-F12B-C048-868C-ABC919A2EB45}"/>
              </a:ext>
            </a:extLst>
          </p:cNvPr>
          <p:cNvSpPr txBox="1"/>
          <p:nvPr/>
        </p:nvSpPr>
        <p:spPr>
          <a:xfrm>
            <a:off x="10035406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40" name="Graphic 39" descr="User Crown Female outline">
            <a:extLst>
              <a:ext uri="{FF2B5EF4-FFF2-40B4-BE49-F238E27FC236}">
                <a16:creationId xmlns:a16="http://schemas.microsoft.com/office/drawing/2014/main" id="{17D2E732-4C71-B94C-ABAF-779A021CC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090" y="2514600"/>
            <a:ext cx="705002" cy="7050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25F12-3F56-174B-96C1-5F7D6BCFABB0}"/>
              </a:ext>
            </a:extLst>
          </p:cNvPr>
          <p:cNvCxnSpPr>
            <a:cxnSpLocks/>
            <a:stCxn id="40" idx="2"/>
            <a:endCxn id="9" idx="0"/>
          </p:cNvCxnSpPr>
          <p:nvPr/>
        </p:nvCxnSpPr>
        <p:spPr>
          <a:xfrm flipH="1">
            <a:off x="1722217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User Crown Male outline">
            <a:extLst>
              <a:ext uri="{FF2B5EF4-FFF2-40B4-BE49-F238E27FC236}">
                <a16:creationId xmlns:a16="http://schemas.microsoft.com/office/drawing/2014/main" id="{AE00BF7B-300A-054A-B3C6-FB73A50CC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5796" y="2515601"/>
            <a:ext cx="704001" cy="704001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0997D6-09C3-8F4B-BFB8-5F8D16025A43}"/>
              </a:ext>
            </a:extLst>
          </p:cNvPr>
          <p:cNvCxnSpPr>
            <a:cxnSpLocks/>
            <a:stCxn id="37" idx="0"/>
            <a:endCxn id="47" idx="2"/>
          </p:cNvCxnSpPr>
          <p:nvPr/>
        </p:nvCxnSpPr>
        <p:spPr>
          <a:xfrm flipV="1">
            <a:off x="10397797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BF83FA2-305B-E646-90D7-B7A112EDB986}"/>
              </a:ext>
            </a:extLst>
          </p:cNvPr>
          <p:cNvSpPr txBox="1"/>
          <p:nvPr/>
        </p:nvSpPr>
        <p:spPr>
          <a:xfrm>
            <a:off x="1407066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F044-3C15-7D43-9212-FF5A623B083E}"/>
              </a:ext>
            </a:extLst>
          </p:cNvPr>
          <p:cNvSpPr txBox="1"/>
          <p:nvPr/>
        </p:nvSpPr>
        <p:spPr>
          <a:xfrm>
            <a:off x="10129934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3955519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To prove that Alice was the one that sent the message</a:t>
            </a:r>
          </a:p>
          <a:p>
            <a:r>
              <a:rPr lang="en-AU" b="1" dirty="0"/>
              <a:t>Alice encrypts the document with her private key and Bob decrypts it with Alice’s public key</a:t>
            </a:r>
          </a:p>
          <a:p>
            <a:r>
              <a:rPr lang="en-AU" b="1" dirty="0"/>
              <a:t>It must be Alice because only she would have her private key</a:t>
            </a:r>
          </a:p>
          <a:p>
            <a:r>
              <a:rPr lang="en-AU" b="1" dirty="0"/>
              <a:t>This also authenticates Alice</a:t>
            </a:r>
          </a:p>
          <a:p>
            <a:r>
              <a:rPr lang="en-AU" b="1" dirty="0"/>
              <a:t>In practice, we don’t need to encrypt the entire document but can do a hash of the document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5921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7CBBC-7271-4144-8E2B-96FB1BD76AAF}"/>
              </a:ext>
            </a:extLst>
          </p:cNvPr>
          <p:cNvSpPr txBox="1"/>
          <p:nvPr/>
        </p:nvSpPr>
        <p:spPr>
          <a:xfrm>
            <a:off x="3008697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5" name="Graphic 4" descr="Key outline">
            <a:extLst>
              <a:ext uri="{FF2B5EF4-FFF2-40B4-BE49-F238E27FC236}">
                <a16:creationId xmlns:a16="http://schemas.microsoft.com/office/drawing/2014/main" id="{B033B4F8-BAC3-FB41-869F-DB9857EC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562" y="2520516"/>
            <a:ext cx="914400" cy="9144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64F09791-2795-254D-B15B-4454F04B6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9140" y="3708915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D51644-D46D-194B-AE67-89C2BACB8329}"/>
              </a:ext>
            </a:extLst>
          </p:cNvPr>
          <p:cNvGrpSpPr/>
          <p:nvPr/>
        </p:nvGrpSpPr>
        <p:grpSpPr>
          <a:xfrm>
            <a:off x="5766930" y="3708915"/>
            <a:ext cx="997033" cy="1158823"/>
            <a:chOff x="5633476" y="2971800"/>
            <a:chExt cx="997033" cy="1158823"/>
          </a:xfrm>
        </p:grpSpPr>
        <p:pic>
          <p:nvPicPr>
            <p:cNvPr id="8" name="Graphic 7" descr="Lock outline">
              <a:extLst>
                <a:ext uri="{FF2B5EF4-FFF2-40B4-BE49-F238E27FC236}">
                  <a16:creationId xmlns:a16="http://schemas.microsoft.com/office/drawing/2014/main" id="{1E612868-C765-FA4D-AA0B-102E5F54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9" name="Graphic 8" descr="Document with solid fill">
              <a:extLst>
                <a:ext uri="{FF2B5EF4-FFF2-40B4-BE49-F238E27FC236}">
                  <a16:creationId xmlns:a16="http://schemas.microsoft.com/office/drawing/2014/main" id="{C8A93F85-9172-0C4B-890C-A56D02F0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E0438D-F538-1C44-91ED-F8B9B1AEECEC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2343540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CE84D-64E6-8247-9C51-44F2C7BDF76F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3977762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3EBF87-6803-F24B-AFFC-BA4F70FB61F0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46828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F92087-3BD1-8A4A-9EC4-1834E4D78BD3}"/>
              </a:ext>
            </a:extLst>
          </p:cNvPr>
          <p:cNvSpPr txBox="1"/>
          <p:nvPr/>
        </p:nvSpPr>
        <p:spPr>
          <a:xfrm>
            <a:off x="3211921" y="2135106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Private 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6111B-0BE0-FB49-AA38-32BE82E09C98}"/>
              </a:ext>
            </a:extLst>
          </p:cNvPr>
          <p:cNvSpPr txBox="1"/>
          <p:nvPr/>
        </p:nvSpPr>
        <p:spPr>
          <a:xfrm>
            <a:off x="1442136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B2D72-5901-ED40-A75E-0E66BFB66B45}"/>
              </a:ext>
            </a:extLst>
          </p:cNvPr>
          <p:cNvSpPr txBox="1"/>
          <p:nvPr/>
        </p:nvSpPr>
        <p:spPr>
          <a:xfrm>
            <a:off x="5735072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F459D-A177-0E4B-B30C-889285301151}"/>
              </a:ext>
            </a:extLst>
          </p:cNvPr>
          <p:cNvSpPr txBox="1"/>
          <p:nvPr/>
        </p:nvSpPr>
        <p:spPr>
          <a:xfrm>
            <a:off x="7281399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17" name="Graphic 16" descr="Key outline">
            <a:extLst>
              <a:ext uri="{FF2B5EF4-FFF2-40B4-BE49-F238E27FC236}">
                <a16:creationId xmlns:a16="http://schemas.microsoft.com/office/drawing/2014/main" id="{16D27A3A-ACCC-8147-992B-A7CBF01D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442" y="2514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E485D-A949-F448-B7C8-F4E2F7D6234C}"/>
              </a:ext>
            </a:extLst>
          </p:cNvPr>
          <p:cNvSpPr txBox="1"/>
          <p:nvPr/>
        </p:nvSpPr>
        <p:spPr>
          <a:xfrm>
            <a:off x="7524419" y="2157046"/>
            <a:ext cx="17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Public Key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6838B7-0B5F-4142-B09C-BCB414B5234B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8245642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C62B9-92E1-334D-AE9C-C5A76D4E1E0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681330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840D1E-7A19-854C-996A-8AAB7F8C137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219530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cument with solid fill">
            <a:extLst>
              <a:ext uri="{FF2B5EF4-FFF2-40B4-BE49-F238E27FC236}">
                <a16:creationId xmlns:a16="http://schemas.microsoft.com/office/drawing/2014/main" id="{8F415931-E791-7343-9847-E2D925F5A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4720" y="3722131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DEC45-FBCB-9B44-8018-1F58510B6438}"/>
              </a:ext>
            </a:extLst>
          </p:cNvPr>
          <p:cNvSpPr txBox="1"/>
          <p:nvPr/>
        </p:nvSpPr>
        <p:spPr>
          <a:xfrm>
            <a:off x="10199529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24" name="Graphic 23" descr="User Crown Female outline">
            <a:extLst>
              <a:ext uri="{FF2B5EF4-FFF2-40B4-BE49-F238E27FC236}">
                <a16:creationId xmlns:a16="http://schemas.microsoft.com/office/drawing/2014/main" id="{CA6E2419-E68D-BE4B-9441-54B22E806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8213" y="2514600"/>
            <a:ext cx="705002" cy="70500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F02B36-B7A1-594E-B582-BE69A76F0ECB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flipH="1">
            <a:off x="1886340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User Crown Male outline">
            <a:extLst>
              <a:ext uri="{FF2B5EF4-FFF2-40B4-BE49-F238E27FC236}">
                <a16:creationId xmlns:a16="http://schemas.microsoft.com/office/drawing/2014/main" id="{991FBC5D-BE54-9148-8A5F-2357D3AB3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9919" y="2515601"/>
            <a:ext cx="704001" cy="70400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519C76-D7F5-2F40-88C4-6C954C87137A}"/>
              </a:ext>
            </a:extLst>
          </p:cNvPr>
          <p:cNvCxnSpPr>
            <a:cxnSpLocks/>
            <a:stCxn id="22" idx="0"/>
            <a:endCxn id="26" idx="2"/>
          </p:cNvCxnSpPr>
          <p:nvPr/>
        </p:nvCxnSpPr>
        <p:spPr>
          <a:xfrm flipV="1">
            <a:off x="10561920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DD11E3-7566-8947-816E-02E963D9BEF6}"/>
              </a:ext>
            </a:extLst>
          </p:cNvPr>
          <p:cNvSpPr txBox="1"/>
          <p:nvPr/>
        </p:nvSpPr>
        <p:spPr>
          <a:xfrm>
            <a:off x="1571189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28993-84D0-0D4F-9448-3248EE5A3E0F}"/>
              </a:ext>
            </a:extLst>
          </p:cNvPr>
          <p:cNvSpPr txBox="1"/>
          <p:nvPr/>
        </p:nvSpPr>
        <p:spPr>
          <a:xfrm>
            <a:off x="10294057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745233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Confidentiality and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Combine the two processes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encrypts the document with her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then encrypts again with Bob’s public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Bob’s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Alice’s public key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9791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Asymmetric Cryptography: Public Key Distribution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Distributing public keys is much easier than sharing private keys amongst people</a:t>
            </a:r>
          </a:p>
          <a:p>
            <a:r>
              <a:rPr lang="en-AU" b="1" dirty="0"/>
              <a:t>However, still have an issue about verifying that a public key belongs to the person it says</a:t>
            </a:r>
          </a:p>
          <a:p>
            <a:pPr lvl="1"/>
            <a:r>
              <a:rPr lang="en-AU" b="1" dirty="0"/>
              <a:t>Decentralised models: PGP, OpenPGP</a:t>
            </a:r>
          </a:p>
          <a:p>
            <a:pPr lvl="1"/>
            <a:r>
              <a:rPr lang="en-AU" b="1" dirty="0"/>
              <a:t>Centralised models: Estonian ID-Card</a:t>
            </a:r>
          </a:p>
          <a:p>
            <a:r>
              <a:rPr lang="en-AU" b="1" dirty="0"/>
              <a:t>PGP (Pretty Good Privacy) Phil Zimmerman 1991</a:t>
            </a:r>
          </a:p>
          <a:p>
            <a:pPr lvl="1"/>
            <a:r>
              <a:rPr lang="en-US" b="1" dirty="0"/>
              <a:t>Uses variety of symmetric and public key ciphers</a:t>
            </a:r>
          </a:p>
          <a:p>
            <a:pPr lvl="1"/>
            <a:r>
              <a:rPr lang="en-US" b="1" dirty="0"/>
              <a:t>Uses Web of Trust </a:t>
            </a:r>
          </a:p>
          <a:p>
            <a:r>
              <a:rPr lang="en-US" b="1" dirty="0"/>
              <a:t>Estonian model needs proof of identification (passport, driving license, </a:t>
            </a:r>
            <a:r>
              <a:rPr lang="en-US" b="1" dirty="0" err="1"/>
              <a:t>etc</a:t>
            </a:r>
            <a:r>
              <a:rPr lang="en-US" b="1" dirty="0"/>
              <a:t>) also can only be collected in person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1026" name="Picture 2" descr="Digital residency pays off big for Estonia | Business| Economy and finance  news from a German perspective | DW | 29.12.2017">
            <a:extLst>
              <a:ext uri="{FF2B5EF4-FFF2-40B4-BE49-F238E27FC236}">
                <a16:creationId xmlns:a16="http://schemas.microsoft.com/office/drawing/2014/main" id="{99C674EA-B16A-4040-BB34-44CF4ECA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5" y="2981047"/>
            <a:ext cx="3000620" cy="16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9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AU" dirty="0"/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t">
            <a:normAutofit/>
          </a:bodyPr>
          <a:lstStyle/>
          <a:p>
            <a:r>
              <a:rPr lang="en-AU" b="1" dirty="0"/>
              <a:t>We won’t start with Julius Caesar (Born 100 BC)</a:t>
            </a:r>
          </a:p>
          <a:p>
            <a:r>
              <a:rPr lang="en-AU" b="1" dirty="0"/>
              <a:t>Herodotus (425 BC) The Histories talks about Demaratus warning the Greeks about an impending attack by Xerxes (Persian) – used writing on a board and then covered in wax (Steganography)</a:t>
            </a:r>
          </a:p>
          <a:p>
            <a:r>
              <a:rPr lang="en-AU" b="1" dirty="0"/>
              <a:t>Ancient Chinese wrote messages on silk, scrunched and the covered in wax and swallowed!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E0BC7BD-F1FB-5D4E-9F28-37A120D8C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" r="2" b="2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Web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9" y="1369548"/>
            <a:ext cx="4222453" cy="4786155"/>
          </a:xfrm>
        </p:spPr>
        <p:txBody>
          <a:bodyPr anchor="t">
            <a:normAutofit/>
          </a:bodyPr>
          <a:lstStyle/>
          <a:p>
            <a:pPr lvl="1"/>
            <a:endParaRPr lang="en-AU" sz="1600" dirty="0"/>
          </a:p>
          <a:p>
            <a:endParaRPr lang="en-AU" sz="1600" dirty="0"/>
          </a:p>
          <a:p>
            <a:pPr lvl="1"/>
            <a:r>
              <a:rPr lang="en-AU" sz="1600" b="1" dirty="0"/>
              <a:t>Relies on validation through a network of people you trust</a:t>
            </a:r>
          </a:p>
          <a:p>
            <a:pPr lvl="1"/>
            <a:r>
              <a:rPr lang="en-AU" sz="1600" b="1" dirty="0"/>
              <a:t>Ideally however this is verified in person</a:t>
            </a:r>
          </a:p>
          <a:p>
            <a:pPr lvl="1"/>
            <a:r>
              <a:rPr lang="en-AU" sz="1600" b="1" dirty="0"/>
              <a:t>Can have indirect trust if someone you trust, directly trusts another person</a:t>
            </a:r>
          </a:p>
          <a:p>
            <a:pPr lvl="1"/>
            <a:r>
              <a:rPr lang="en-AU" sz="1600" b="1" dirty="0"/>
              <a:t>In practice this simply doesn’t work</a:t>
            </a:r>
          </a:p>
          <a:p>
            <a:pPr lvl="2"/>
            <a:r>
              <a:rPr lang="en-AU" sz="1400" b="1" dirty="0"/>
              <a:t>It can be manipulated </a:t>
            </a:r>
          </a:p>
          <a:p>
            <a:pPr lvl="2"/>
            <a:r>
              <a:rPr lang="en-AU" sz="1400" b="1" dirty="0"/>
              <a:t>It is too hard to do the due diligence</a:t>
            </a:r>
          </a:p>
          <a:p>
            <a:pPr lvl="1"/>
            <a:r>
              <a:rPr lang="en-AU" sz="1600" b="1" dirty="0"/>
              <a:t>A version of this can be used with trusted third parties (but that isn’t peer-to-peer)</a:t>
            </a:r>
          </a:p>
          <a:p>
            <a:pPr lvl="1"/>
            <a:endParaRPr lang="en-AU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2FA1CA-822C-3A45-B20F-FF64D96A8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893578"/>
            <a:ext cx="6161183" cy="30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59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Trusted 3</a:t>
            </a:r>
            <a:r>
              <a:rPr lang="en-AU" b="1" baseline="30000" dirty="0"/>
              <a:t>rd</a:t>
            </a:r>
            <a:r>
              <a:rPr lang="en-AU" b="1" dirty="0"/>
              <a:t> party or internal system that certifies through a certificate that a public key belongs to an individual</a:t>
            </a:r>
          </a:p>
          <a:p>
            <a:pPr lvl="1"/>
            <a:r>
              <a:rPr lang="en-AU" b="1" dirty="0"/>
              <a:t>Known as the Certificate Authority (CA)</a:t>
            </a:r>
          </a:p>
          <a:p>
            <a:pPr lvl="1"/>
            <a:r>
              <a:rPr lang="en-AU" b="1" dirty="0"/>
              <a:t>CA delegates authority to identity verification to a Registration Authority (RA)</a:t>
            </a:r>
          </a:p>
          <a:p>
            <a:pPr lvl="1"/>
            <a:r>
              <a:rPr lang="en-AU" b="1" dirty="0"/>
              <a:t>Certificates held in database and can be checked for validity</a:t>
            </a:r>
          </a:p>
          <a:p>
            <a:pPr lvl="1"/>
            <a:r>
              <a:rPr lang="en-AU" b="1" dirty="0"/>
              <a:t>Certificate policy: specifies architecture, what certificates can be used for, security controls, etc. </a:t>
            </a:r>
          </a:p>
          <a:p>
            <a:r>
              <a:rPr lang="en-AU" b="1" dirty="0"/>
              <a:t>We will cover certificates in detail later </a:t>
            </a:r>
            <a:endParaRPr 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3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Cryptographic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Algorithm that maps data of arbitrary size to a bit string of a fixed size</a:t>
            </a:r>
          </a:p>
          <a:p>
            <a:r>
              <a:rPr lang="en-US" b="1" dirty="0"/>
              <a:t>Designed to operate only one way (can’t be inverted)</a:t>
            </a:r>
          </a:p>
          <a:p>
            <a:r>
              <a:rPr lang="en-US" b="1" dirty="0"/>
              <a:t>Properties:</a:t>
            </a:r>
          </a:p>
          <a:p>
            <a:pPr lvl="1"/>
            <a:r>
              <a:rPr lang="en-US" b="1" dirty="0"/>
              <a:t>deterministic - the same message results in the same hash</a:t>
            </a:r>
          </a:p>
          <a:p>
            <a:pPr lvl="1"/>
            <a:r>
              <a:rPr lang="en-US" b="1" dirty="0"/>
              <a:t>fast to compute</a:t>
            </a:r>
          </a:p>
          <a:p>
            <a:pPr lvl="1"/>
            <a:r>
              <a:rPr lang="en-US" b="1" dirty="0"/>
              <a:t>very difficult to generate a message from its hash</a:t>
            </a:r>
          </a:p>
          <a:p>
            <a:pPr lvl="1"/>
            <a:r>
              <a:rPr lang="en-US" b="1" dirty="0"/>
              <a:t>small changes to message result in large changes to hash</a:t>
            </a:r>
          </a:p>
          <a:p>
            <a:pPr lvl="1"/>
            <a:r>
              <a:rPr lang="en-US" b="1" dirty="0"/>
              <a:t>two different messages are very unlikely to generate the same hash</a:t>
            </a:r>
          </a:p>
          <a:p>
            <a:r>
              <a:rPr lang="en-US" b="1" dirty="0"/>
              <a:t>MD5 was invented by Ron Rivest in 1992 and very common but proved flawed</a:t>
            </a:r>
          </a:p>
          <a:p>
            <a:r>
              <a:rPr lang="en-US" b="1" dirty="0"/>
              <a:t>SHA-2 recommended now although it comes from the NSA </a:t>
            </a:r>
            <a:r>
              <a:rPr lang="mr-IN" b="1" dirty="0"/>
              <a:t>–</a:t>
            </a:r>
            <a:r>
              <a:rPr lang="en-US" b="1" dirty="0"/>
              <a:t> can output various sizes of hash (224, 256, 384 and 512 bits)</a:t>
            </a:r>
          </a:p>
          <a:p>
            <a:r>
              <a:rPr lang="en-US" b="1" dirty="0"/>
              <a:t>SHA-3 released by NIST in 2015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6558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 Functions: Password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Used for password storage and verification</a:t>
            </a:r>
          </a:p>
          <a:p>
            <a:pPr lvl="1"/>
            <a:r>
              <a:rPr lang="en-AU" b="1" dirty="0"/>
              <a:t>Password + Salt (random bytes) is hashed and the hash stored for verification</a:t>
            </a:r>
          </a:p>
          <a:p>
            <a:pPr lvl="1"/>
            <a:r>
              <a:rPr lang="en-AU" b="1" dirty="0"/>
              <a:t>Never store the plaintext</a:t>
            </a:r>
          </a:p>
          <a:p>
            <a:pPr lvl="1"/>
            <a:r>
              <a:rPr lang="en-AU" b="1" dirty="0"/>
              <a:t>Linux stores passwords in a file called shadow:</a:t>
            </a:r>
          </a:p>
          <a:p>
            <a:pPr lvl="2"/>
            <a:r>
              <a:rPr lang="en-US" b="1" dirty="0" err="1"/>
              <a:t>openssl</a:t>
            </a:r>
            <a:r>
              <a:rPr lang="en-US" b="1" dirty="0"/>
              <a:t> passwd -6 -salt </a:t>
            </a:r>
            <a:r>
              <a:rPr lang="en-US" b="1" dirty="0" err="1"/>
              <a:t>randomtext</a:t>
            </a:r>
            <a:r>
              <a:rPr lang="en-US" b="1" dirty="0"/>
              <a:t> </a:t>
            </a:r>
            <a:r>
              <a:rPr lang="en-US" b="1" dirty="0" err="1"/>
              <a:t>mysecretpassword</a:t>
            </a:r>
            <a:endParaRPr lang="en-US" b="1" dirty="0"/>
          </a:p>
          <a:p>
            <a:pPr lvl="2"/>
            <a:r>
              <a:rPr lang="en-US" b="1" dirty="0"/>
              <a:t>$6$randomtext$SqJRpIQLI4zewKY2NPupGyKBZpzND3yl7sbqi1qachbATjFBafjHeQqfzvAeSS2FKb7WuJWV/SSCWD/lba7G//</a:t>
            </a:r>
          </a:p>
          <a:p>
            <a:pPr lvl="2"/>
            <a:r>
              <a:rPr lang="en-US" b="1" dirty="0"/>
              <a:t>In practice, Linux will do the hash 5000 times in an attempt to stop brute forcing passwords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841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51A1-2AEE-A849-8C7C-3D61E713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F6A1-E59A-4C45-ADF0-30CD8D93D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Authentication Codes (MAC): message is combined with key and hashed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confirms that a message has not been changed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provides data integrity and authenticity</a:t>
            </a:r>
          </a:p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proposed by Diffie and Hellman in 1976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 Algorithm (DSA) part of NIST’s Digital Signature Standard (DSS)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is hashed and then processed using the private key to produce a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Checking the signature involves taking the hash of the message and the signature and using the public key to verify the signature.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https://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oag.ca.gov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/sites/all/files/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agweb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/pdfs/erds1/fips_pub_07_2013.pdf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4181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Public key cryptography is slow and so is still not used for real-time encryption of communications</a:t>
            </a:r>
          </a:p>
          <a:p>
            <a:r>
              <a:rPr lang="en-AU" b="1" dirty="0"/>
              <a:t>Merkle, Diffie and Hellman published papers in 1976/7 on a method of exchanging public keys securely (known as the Diffie-Hellman Key Exchange</a:t>
            </a:r>
          </a:p>
          <a:p>
            <a:r>
              <a:rPr lang="en-AU" b="1" dirty="0"/>
              <a:t>Once the keys are exchanged, a secret key can be generated and shared to do symmetric encryption.</a:t>
            </a:r>
          </a:p>
          <a:p>
            <a:r>
              <a:rPr lang="en-AU" b="1" dirty="0"/>
              <a:t>We will see later that this is the basis for TLS which gives the web secure communication through HTTPS.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811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Alice chooses 2 prime numbers g and p and tells Bob what they are.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picks a secret number (a),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a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(A) back to Alice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picks a secret number (b),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(B) back to Bob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takes B and does same operation with </a:t>
            </a:r>
            <a:r>
              <a:rPr lang="en-US" b="1" i="1" dirty="0"/>
              <a:t>it</a:t>
            </a:r>
            <a:r>
              <a:rPr lang="en-US" b="1" dirty="0"/>
              <a:t>.  B</a:t>
            </a:r>
            <a:r>
              <a:rPr lang="en-US" b="1" baseline="30000" dirty="0"/>
              <a:t>a</a:t>
            </a:r>
            <a:r>
              <a:rPr lang="en-US" b="1" dirty="0"/>
              <a:t> </a:t>
            </a:r>
            <a:r>
              <a:rPr lang="en-US" b="1" i="1" dirty="0"/>
              <a:t>mod </a:t>
            </a:r>
            <a:r>
              <a:rPr lang="en-US" b="1" dirty="0"/>
              <a:t>p. 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takes A and does the same operation with it.  A</a:t>
            </a:r>
            <a:r>
              <a:rPr lang="en-US" b="1" baseline="30000" dirty="0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p.</a:t>
            </a:r>
          </a:p>
          <a:p>
            <a:r>
              <a:rPr lang="en-US" b="1" dirty="0"/>
              <a:t>The numbers resulting from 4 and 5 are the same!</a:t>
            </a:r>
          </a:p>
          <a:p>
            <a:r>
              <a:rPr lang="en-US" b="1" dirty="0"/>
              <a:t>This session key can be used to encrypt private key</a:t>
            </a:r>
            <a:endParaRPr lang="en-AU" b="1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3743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19137"/>
          </a:xfrm>
        </p:spPr>
        <p:txBody>
          <a:bodyPr/>
          <a:lstStyle/>
          <a:p>
            <a:r>
              <a:rPr lang="en-AU" dirty="0"/>
              <a:t>Worked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ABAF56-5C9C-114E-90F3-F20C1F4FB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5028CF7-6D59-1E46-A957-5BA3099F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328737"/>
            <a:ext cx="10632211" cy="5143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950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Diffie Hellman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Diffie-Hellman is vulnerable to a man in the middle attack (MITM)</a:t>
            </a:r>
          </a:p>
          <a:p>
            <a:r>
              <a:rPr lang="en-AU" b="1" dirty="0"/>
              <a:t>An attacker simply inserts themselves into the communication and acts as a proxy </a:t>
            </a:r>
          </a:p>
          <a:p>
            <a:r>
              <a:rPr lang="en-AU" b="1" dirty="0"/>
              <a:t>It is vulnerable because there is no authentication of the parties</a:t>
            </a:r>
          </a:p>
          <a:p>
            <a:r>
              <a:rPr lang="en-AU" b="1" dirty="0"/>
              <a:t>Can be mitigated by using signatures as proof of identity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29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We have covered the fundamentals of cryptography that consist of using a key and cipher to apply confusion and diffusion to plaintext to generate ciphertext</a:t>
            </a:r>
          </a:p>
          <a:p>
            <a:r>
              <a:rPr lang="en-AU" b="1" dirty="0"/>
              <a:t> We looked at examples of modern cryptography and how this has developed to create fast and efficient ciphers</a:t>
            </a:r>
          </a:p>
          <a:p>
            <a:r>
              <a:rPr lang="en-AU" b="1" dirty="0"/>
              <a:t>We looked at the way key management could be handled in he case of both symmetric and asymmetric cryptography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86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AU" dirty="0"/>
              <a:t>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6319110" cy="3722748"/>
          </a:xfrm>
        </p:spPr>
        <p:txBody>
          <a:bodyPr anchor="ctr">
            <a:normAutofit/>
          </a:bodyPr>
          <a:lstStyle/>
          <a:p>
            <a:pPr>
              <a:buClr>
                <a:srgbClr val="A629E7"/>
              </a:buClr>
            </a:pPr>
            <a:r>
              <a:rPr lang="en-AU" b="1" dirty="0"/>
              <a:t>Messages sent by Caesar used a substitution cipher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Replace letters by that letter shifted 3 positions</a:t>
            </a:r>
          </a:p>
          <a:p>
            <a:pPr lvl="1">
              <a:buClr>
                <a:srgbClr val="A629E7"/>
              </a:buClr>
            </a:pPr>
            <a:r>
              <a:rPr lang="en-AU" b="1" dirty="0"/>
              <a:t>A </a:t>
            </a:r>
            <a:r>
              <a:rPr lang="en-AU" b="1" dirty="0">
                <a:sym typeface="Wingdings" pitchFamily="2" charset="2"/>
              </a:rPr>
              <a:t> X</a:t>
            </a:r>
          </a:p>
          <a:p>
            <a:pPr lvl="1">
              <a:buClr>
                <a:srgbClr val="A629E7"/>
              </a:buClr>
            </a:pPr>
            <a:r>
              <a:rPr lang="en-AU" b="1" dirty="0">
                <a:sym typeface="Wingdings" pitchFamily="2" charset="2"/>
              </a:rPr>
              <a:t>B  Y</a:t>
            </a:r>
          </a:p>
          <a:p>
            <a:pPr marL="36900" indent="0">
              <a:buClr>
                <a:srgbClr val="A629E7"/>
              </a:buClr>
              <a:buNone/>
            </a:pPr>
            <a:endParaRPr lang="en-AU" sz="1200" b="1" dirty="0">
              <a:latin typeface="Courier" pitchFamily="2" charset="0"/>
            </a:endParaRP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Plaintext:  THE QUICK BROWN FOX JUMPS OVER THE LAZY DOG</a:t>
            </a: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Ciphertext: QEB NRFZH YOLTK CLU GRJMP LSBO QEB IXWV ALD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Known as ROT3 (</a:t>
            </a:r>
            <a:r>
              <a:rPr lang="en-AU" b="1" dirty="0" err="1"/>
              <a:t>ROTation</a:t>
            </a:r>
            <a:r>
              <a:rPr lang="en-AU" b="1" dirty="0"/>
              <a:t>)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Decipher by right-shifting ciphertext characters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Picture 7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2780630D-7122-B545-B062-860CDFBEC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8" r="-3" b="3566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BCA5D51-DC38-1E41-84E1-5145531AFC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1213" y="0"/>
            <a:ext cx="5487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C90DEC1-D4F9-CF45-9801-56AAFDF128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91867" y="152400"/>
            <a:ext cx="5483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1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simple maths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b="1" dirty="0">
                    <a:latin typeface="Speak Pro" panose="020B0504020101020102" pitchFamily="34" charset="0"/>
                  </a:rPr>
                  <a:t>Assume letters are numbered from 0 - 25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plaintext letter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ciphertext letter</a:t>
                </a:r>
              </a:p>
              <a:p>
                <a:r>
                  <a:rPr lang="en-AU" b="1" dirty="0"/>
                  <a:t>Reminder: modular math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den>
                    </m:f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𝒓𝒆𝒎𝒂𝒊𝒏𝒅𝒆𝒓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AU" sz="2000" b="1" dirty="0"/>
                  <a:t> where A = dividend, B = modulus, Q = quotient, R = remainder. Modulus (% in programs and calculators) just takes the remainder so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AU" sz="2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1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/>
              <a:t>What could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For Julius Caesar, the cipher worked, in part because his enemies were mostly illiterate</a:t>
            </a:r>
          </a:p>
          <a:p>
            <a:r>
              <a:rPr lang="en-AU" b="1" dirty="0"/>
              <a:t>It can be attacked using cryptanalysis, in this case using:</a:t>
            </a:r>
          </a:p>
          <a:p>
            <a:pPr lvl="1"/>
            <a:r>
              <a:rPr lang="en-AU" b="1" dirty="0"/>
              <a:t>Brute force: just decrypt using 1 to 25 as the shift and search for meaningful text</a:t>
            </a:r>
          </a:p>
          <a:p>
            <a:pPr lvl="1"/>
            <a:r>
              <a:rPr lang="en-AU" b="1" dirty="0"/>
              <a:t>Letter frequency – just measure the frequency of the letters in ciphertext and compare to see how much it has shifted</a:t>
            </a:r>
          </a:p>
          <a:p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45F722-419D-C546-B813-956D3F0F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6560" y="2198185"/>
            <a:ext cx="4065464" cy="31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3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Al-</a:t>
            </a:r>
            <a:r>
              <a:rPr lang="en-AU" dirty="0" err="1"/>
              <a:t>Kindi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Came up with cryptanalysis </a:t>
            </a:r>
          </a:p>
          <a:p>
            <a:r>
              <a:rPr lang="en-AU" b="1" dirty="0"/>
              <a:t>Book </a:t>
            </a:r>
            <a:r>
              <a:rPr lang="en-AU" b="1" i="1" dirty="0"/>
              <a:t>Manuscript on Deciphering Cryptographic Messages</a:t>
            </a:r>
            <a:r>
              <a:rPr lang="en-AU" b="1" dirty="0"/>
              <a:t> in 870 AD</a:t>
            </a:r>
          </a:p>
          <a:p>
            <a:r>
              <a:rPr lang="en-AU" b="1" dirty="0"/>
              <a:t>Not only used letter frequencies but noted that double letters, and 2-,3-letter words occurred with a certain frequency</a:t>
            </a:r>
          </a:p>
          <a:p>
            <a:endParaRPr lang="en-A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441C47-3C71-FC44-8434-36548A57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1550988"/>
            <a:ext cx="31496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C672D-0958-D742-90F1-63D27A0DDC9F}"/>
              </a:ext>
            </a:extLst>
          </p:cNvPr>
          <p:cNvSpPr txBox="1"/>
          <p:nvPr/>
        </p:nvSpPr>
        <p:spPr>
          <a:xfrm>
            <a:off x="7102060" y="6228577"/>
            <a:ext cx="4931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Michel </a:t>
            </a:r>
            <a:r>
              <a:rPr lang="en-AU" sz="1200" dirty="0" err="1"/>
              <a:t>Bakni</a:t>
            </a:r>
            <a:r>
              <a:rPr lang="en-AU" sz="1200" dirty="0"/>
              <a:t> https://</a:t>
            </a:r>
            <a:r>
              <a:rPr lang="en-AU" sz="1200" dirty="0" err="1"/>
              <a:t>commons.wikimedia.org</a:t>
            </a:r>
            <a:r>
              <a:rPr lang="en-AU" sz="1200" dirty="0"/>
              <a:t>/w/</a:t>
            </a:r>
            <a:r>
              <a:rPr lang="en-AU" sz="1200" dirty="0" err="1"/>
              <a:t>index.php?curid</a:t>
            </a:r>
            <a:r>
              <a:rPr lang="en-AU" sz="1200" dirty="0"/>
              <a:t>=97536463</a:t>
            </a:r>
          </a:p>
        </p:txBody>
      </p:sp>
    </p:spTree>
    <p:extLst>
      <p:ext uri="{BB962C8B-B14F-4D97-AF65-F5344CB8AC3E}">
        <p14:creationId xmlns:p14="http://schemas.microsoft.com/office/powerpoint/2010/main" val="268925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Cryptology, Ciphers, and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Cryptology is the discipline of study of cryptography and cryptanalysis.</a:t>
            </a:r>
          </a:p>
          <a:p>
            <a:r>
              <a:rPr lang="en-AU" b="1" dirty="0"/>
              <a:t>Term derived from Greek </a:t>
            </a:r>
            <a:r>
              <a:rPr lang="en-AU" b="1" dirty="0" err="1"/>
              <a:t>Kryptós</a:t>
            </a:r>
            <a:r>
              <a:rPr lang="en-AU" b="1" dirty="0"/>
              <a:t> (hidden) and </a:t>
            </a:r>
            <a:r>
              <a:rPr lang="en-AU" b="1" dirty="0" err="1"/>
              <a:t>lógos</a:t>
            </a:r>
            <a:r>
              <a:rPr lang="en-AU" b="1" dirty="0"/>
              <a:t> (word) </a:t>
            </a:r>
          </a:p>
          <a:p>
            <a:r>
              <a:rPr lang="en-AU" b="1" dirty="0"/>
              <a:t>Codes are a mapping of one representation of information for another. They operate on the semantic level of information</a:t>
            </a:r>
          </a:p>
          <a:p>
            <a:pPr lvl="1"/>
            <a:r>
              <a:rPr lang="en-AU" b="1" dirty="0"/>
              <a:t>Morse code turns characters into dots and dashes and also used other codes as abbreviations</a:t>
            </a:r>
          </a:p>
          <a:p>
            <a:pPr lvl="1"/>
            <a:r>
              <a:rPr lang="en-AU" b="1" dirty="0"/>
              <a:t>Computer codes like ASCII (American Standard Code for Information Interchange) and Unicode </a:t>
            </a:r>
          </a:p>
          <a:p>
            <a:pPr lvl="2"/>
            <a:r>
              <a:rPr lang="en-AU" b="1" dirty="0">
                <a:hlinkClick r:id="rId2"/>
              </a:rPr>
              <a:t>U+1F600</a:t>
            </a:r>
            <a:r>
              <a:rPr lang="en-AU" b="1" dirty="0"/>
              <a:t> =  </a:t>
            </a:r>
          </a:p>
          <a:p>
            <a:r>
              <a:rPr lang="en-AU" b="1" dirty="0"/>
              <a:t>Ciphers are algorithms that operate on syntax and are semantic agnostic</a:t>
            </a:r>
          </a:p>
          <a:p>
            <a:pPr lvl="1"/>
            <a:r>
              <a:rPr lang="en-AU" b="1" dirty="0"/>
              <a:t>Caesar cipher</a:t>
            </a:r>
          </a:p>
          <a:p>
            <a:pPr lvl="1"/>
            <a:endParaRPr lang="en-AU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A4AC447-7922-8745-A40E-F5BAE6DE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52" y="4369311"/>
            <a:ext cx="388061" cy="3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40151</TotalTime>
  <Words>3506</Words>
  <Application>Microsoft Macintosh PowerPoint</Application>
  <PresentationFormat>Widescreen</PresentationFormat>
  <Paragraphs>453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Calibri</vt:lpstr>
      <vt:lpstr>Calibri Light</vt:lpstr>
      <vt:lpstr>Cambria Math</vt:lpstr>
      <vt:lpstr>Courier</vt:lpstr>
      <vt:lpstr>Georgia Pro Cond Light</vt:lpstr>
      <vt:lpstr>Speak Pro</vt:lpstr>
      <vt:lpstr>Wingdings 2</vt:lpstr>
      <vt:lpstr>SlateVTI</vt:lpstr>
      <vt:lpstr>CIS1003 Introduction to Cybersecurity [3] Cryptography</vt:lpstr>
      <vt:lpstr>A unit about cats cybersecurity</vt:lpstr>
      <vt:lpstr>3 things</vt:lpstr>
      <vt:lpstr>Some History</vt:lpstr>
      <vt:lpstr>Caesar Cipher</vt:lpstr>
      <vt:lpstr>Some simple maths</vt:lpstr>
      <vt:lpstr>What could go wrong?</vt:lpstr>
      <vt:lpstr>Al-Kindi</vt:lpstr>
      <vt:lpstr>Cryptology, Ciphers, and Codes</vt:lpstr>
      <vt:lpstr>Polyalphabetic Cipher</vt:lpstr>
      <vt:lpstr>Vigenère Table</vt:lpstr>
      <vt:lpstr>Breaking Vigenère</vt:lpstr>
      <vt:lpstr>One-Time Pads</vt:lpstr>
      <vt:lpstr>One-Time Pads</vt:lpstr>
      <vt:lpstr>The Enigma Machine</vt:lpstr>
      <vt:lpstr>Transposition</vt:lpstr>
      <vt:lpstr>Confusion and Diffusion</vt:lpstr>
      <vt:lpstr>Computers and Ciphers</vt:lpstr>
      <vt:lpstr>Why we use XOR</vt:lpstr>
      <vt:lpstr>Why we use XOR</vt:lpstr>
      <vt:lpstr>Cryptography Today</vt:lpstr>
      <vt:lpstr>Symmetric Key Cryptography</vt:lpstr>
      <vt:lpstr>DES</vt:lpstr>
      <vt:lpstr>DES (and other block ciphers) Modes</vt:lpstr>
      <vt:lpstr>ECB Mode</vt:lpstr>
      <vt:lpstr>CBC Mode</vt:lpstr>
      <vt:lpstr>CFB Mode</vt:lpstr>
      <vt:lpstr>OFB Mode</vt:lpstr>
      <vt:lpstr>CTR Mode</vt:lpstr>
      <vt:lpstr>Pros and Cons of Modes</vt:lpstr>
      <vt:lpstr>Pros and Cons of Modes</vt:lpstr>
      <vt:lpstr>DES is broken</vt:lpstr>
      <vt:lpstr>3DES and AES</vt:lpstr>
      <vt:lpstr>Public Key Cryptography</vt:lpstr>
      <vt:lpstr>Public Key Cryptography</vt:lpstr>
      <vt:lpstr>Non-Repudiation</vt:lpstr>
      <vt:lpstr>Non-Repudiation</vt:lpstr>
      <vt:lpstr>Confidentiality and Authentication</vt:lpstr>
      <vt:lpstr>Asymmetric Cryptography: Public Key Distribution</vt:lpstr>
      <vt:lpstr>Web Of Trust</vt:lpstr>
      <vt:lpstr>Public Key Infrastructure</vt:lpstr>
      <vt:lpstr>Cryptographic Hash Functions</vt:lpstr>
      <vt:lpstr>Hash Functions: Password storage</vt:lpstr>
      <vt:lpstr>Hashing functions</vt:lpstr>
      <vt:lpstr>Key Exchange</vt:lpstr>
      <vt:lpstr>Key Exchange Walkthrough</vt:lpstr>
      <vt:lpstr>Worked Example</vt:lpstr>
      <vt:lpstr>Diffie Hellman Vulnerability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David Glance</cp:lastModifiedBy>
  <cp:revision>181</cp:revision>
  <dcterms:created xsi:type="dcterms:W3CDTF">2020-01-13T04:26:47Z</dcterms:created>
  <dcterms:modified xsi:type="dcterms:W3CDTF">2021-07-31T07:06:32Z</dcterms:modified>
</cp:coreProperties>
</file>